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5"/>
  </p:sldMasterIdLst>
  <p:notesMasterIdLst>
    <p:notesMasterId r:id="rId32"/>
  </p:notesMasterIdLst>
  <p:sldIdLst>
    <p:sldId id="344" r:id="rId6"/>
    <p:sldId id="321" r:id="rId7"/>
    <p:sldId id="353" r:id="rId8"/>
    <p:sldId id="354" r:id="rId9"/>
    <p:sldId id="355" r:id="rId10"/>
    <p:sldId id="356" r:id="rId11"/>
    <p:sldId id="357" r:id="rId12"/>
    <p:sldId id="358" r:id="rId13"/>
    <p:sldId id="359" r:id="rId14"/>
    <p:sldId id="360" r:id="rId15"/>
    <p:sldId id="352" r:id="rId16"/>
    <p:sldId id="351" r:id="rId17"/>
    <p:sldId id="262" r:id="rId18"/>
    <p:sldId id="263" r:id="rId19"/>
    <p:sldId id="342" r:id="rId20"/>
    <p:sldId id="330" r:id="rId21"/>
    <p:sldId id="350" r:id="rId22"/>
    <p:sldId id="288" r:id="rId23"/>
    <p:sldId id="347" r:id="rId24"/>
    <p:sldId id="287" r:id="rId25"/>
    <p:sldId id="348" r:id="rId26"/>
    <p:sldId id="289" r:id="rId27"/>
    <p:sldId id="290" r:id="rId28"/>
    <p:sldId id="361" r:id="rId29"/>
    <p:sldId id="349" r:id="rId30"/>
    <p:sldId id="343" r:id="rId31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485" autoAdjust="0"/>
  </p:normalViewPr>
  <p:slideViewPr>
    <p:cSldViewPr>
      <p:cViewPr varScale="1">
        <p:scale>
          <a:sx n="83" d="100"/>
          <a:sy n="83" d="100"/>
        </p:scale>
        <p:origin x="1450" y="6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" Type="http://schemas.openxmlformats.org/officeDocument/2006/relationships/customXml" Target="../customXml/item3.xml"/><Relationship Id="rId21" Type="http://schemas.openxmlformats.org/officeDocument/2006/relationships/slide" Target="slides/slide16.xml"/><Relationship Id="rId34" Type="http://schemas.openxmlformats.org/officeDocument/2006/relationships/viewProps" Target="viewProps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notesMaster" Target="notesMasters/notesMaster1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tableStyles" Target="tableStyle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theme" Target="theme/theme1.xml"/><Relationship Id="rId8" Type="http://schemas.openxmlformats.org/officeDocument/2006/relationships/slide" Target="slides/slide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93169D-E82F-4D96-9DD9-5FB2F5CA8D95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BE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69BDC15-CC53-4866-8FD8-ABFEC73BB858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8971605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image des diapositives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ce réservé des commentair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23D9A6-0936-472D-85B4-BF37AA0510F6}" type="slidenum">
              <a:rPr lang="fr-BE" smtClean="0"/>
              <a:pPr/>
              <a:t>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2769996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91D3803A-D3F4-4988-ABF6-BA2BF9713EB0}" type="slidenum">
              <a:rPr lang="fr-BE">
                <a:solidFill>
                  <a:prstClr val="black"/>
                </a:solidFill>
              </a:rPr>
              <a:pPr/>
              <a:t>21</a:t>
            </a:fld>
            <a:endParaRPr lang="fr-BE">
              <a:solidFill>
                <a:prstClr val="black"/>
              </a:solidFill>
            </a:endParaRPr>
          </a:p>
        </p:txBody>
      </p:sp>
      <p:sp>
        <p:nvSpPr>
          <p:cNvPr id="117761" name="Text Box 1"/>
          <p:cNvSpPr txBox="1">
            <a:spLocks noChangeArrowheads="1"/>
          </p:cNvSpPr>
          <p:nvPr/>
        </p:nvSpPr>
        <p:spPr bwMode="auto">
          <a:xfrm>
            <a:off x="0" y="2"/>
            <a:ext cx="1532" cy="2028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89559" tIns="44779" rIns="89559" bIns="44779"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8E865C-F1A4-4312-A210-94D5513E85A4}" type="slidenum">
              <a:rPr lang="fr-BE" sz="1400">
                <a:solidFill>
                  <a:srgbClr val="000000"/>
                </a:solidFill>
                <a:latin typeface="Arial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fr-BE" sz="1400" dirty="0">
              <a:solidFill>
                <a:srgbClr val="000000"/>
              </a:solidFill>
              <a:latin typeface="Arial" charset="0"/>
            </a:endParaRPr>
          </a:p>
        </p:txBody>
      </p:sp>
      <p:sp>
        <p:nvSpPr>
          <p:cNvPr id="117762" name="Rectangle 2"/>
          <p:cNvSpPr txBox="1">
            <a:spLocks noGrp="1" noRot="1" noChangeAspect="1" noChangeArrowheads="1"/>
          </p:cNvSpPr>
          <p:nvPr>
            <p:ph type="sldImg"/>
          </p:nvPr>
        </p:nvSpPr>
        <p:spPr bwMode="auto">
          <a:xfrm>
            <a:off x="0" y="0"/>
            <a:ext cx="1588" cy="1588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17763" name="Text Box 3"/>
          <p:cNvSpPr txBox="1">
            <a:spLocks noGrp="1" noChangeArrowheads="1"/>
          </p:cNvSpPr>
          <p:nvPr>
            <p:ph type="body" idx="1"/>
          </p:nvPr>
        </p:nvSpPr>
        <p:spPr bwMode="auto">
          <a:xfrm>
            <a:off x="876519" y="6073247"/>
            <a:ext cx="4854569" cy="5714447"/>
          </a:xfrm>
          <a:prstGeom prst="rect">
            <a:avLst/>
          </a:prstGeom>
          <a:noFill/>
          <a:ln cap="flat">
            <a:round/>
            <a:headEnd/>
            <a:tailEnd/>
          </a:ln>
        </p:spPr>
        <p:txBody>
          <a:bodyPr lIns="89559" tIns="44779" rIns="89559" bIns="44779"/>
          <a:lstStyle/>
          <a:p>
            <a:pPr>
              <a:spcBef>
                <a:spcPct val="0"/>
              </a:spcBef>
              <a:tabLst>
                <a:tab pos="720353" algn="l"/>
                <a:tab pos="1440705" algn="l"/>
                <a:tab pos="2161058" algn="l"/>
                <a:tab pos="2881410" algn="l"/>
                <a:tab pos="3601763" algn="l"/>
                <a:tab pos="4322115" algn="l"/>
              </a:tabLst>
            </a:pPr>
            <a:r>
              <a:rPr lang="fr-BE" sz="1800" dirty="0">
                <a:latin typeface="Arial" charset="0"/>
                <a:ea typeface="Microsoft YaHei" charset="-122"/>
              </a:rPr>
              <a:t>Il est sans doute intéressant d’évoquer, sans nécessairement s’y attarder, un volet quantitatif : combien d’intervention l’AWIPH assume-t-elle, puis quels moyens financiers la Région wallonne investit-elle dans ces aides.</a:t>
            </a:r>
          </a:p>
        </p:txBody>
      </p:sp>
    </p:spTree>
    <p:extLst>
      <p:ext uri="{BB962C8B-B14F-4D97-AF65-F5344CB8AC3E}">
        <p14:creationId xmlns:p14="http://schemas.microsoft.com/office/powerpoint/2010/main" val="30569649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 7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829" t="16535" r="11485" b="18314"/>
          <a:stretch/>
        </p:blipFill>
        <p:spPr>
          <a:xfrm>
            <a:off x="2411760" y="0"/>
            <a:ext cx="6912768" cy="6858000"/>
          </a:xfrm>
          <a:prstGeom prst="rect">
            <a:avLst/>
          </a:prstGeom>
        </p:spPr>
      </p:pic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  <p:sp>
        <p:nvSpPr>
          <p:cNvPr id="9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0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5016756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071378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32215851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BE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12032187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6921513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438123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Image 1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235" r="10198" b="17626"/>
          <a:stretch/>
        </p:blipFill>
        <p:spPr>
          <a:xfrm>
            <a:off x="2555776" y="0"/>
            <a:ext cx="6768752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  <p:sp>
        <p:nvSpPr>
          <p:cNvPr id="13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rgbClr val="FF0000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4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rgbClr val="FF0000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1809898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 1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699" r="11307" b="18069"/>
          <a:stretch/>
        </p:blipFill>
        <p:spPr>
          <a:xfrm>
            <a:off x="2555776" y="0"/>
            <a:ext cx="6777973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2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2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78965951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Disposition personnalisé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 2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480" r="14771" b="17574"/>
          <a:stretch/>
        </p:blipFill>
        <p:spPr>
          <a:xfrm>
            <a:off x="2701204" y="0"/>
            <a:ext cx="6442796" cy="6858000"/>
          </a:xfrm>
          <a:prstGeom prst="rect">
            <a:avLst/>
          </a:prstGeom>
        </p:spPr>
      </p:pic>
      <p:sp>
        <p:nvSpPr>
          <p:cNvPr id="9" name="Espace réservé de la date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</p:spPr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10" name="Espace réservé du pied de page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</p:spPr>
        <p:txBody>
          <a:bodyPr/>
          <a:lstStyle/>
          <a:p>
            <a:endParaRPr lang="fr-BE"/>
          </a:p>
        </p:txBody>
      </p:sp>
      <p:sp>
        <p:nvSpPr>
          <p:cNvPr id="11" name="Espace réservé du numéro de diapositive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</p:spPr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  <p:sp>
        <p:nvSpPr>
          <p:cNvPr id="1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>
              <a:defRPr>
                <a:solidFill>
                  <a:schemeClr val="accent3"/>
                </a:solidFill>
              </a:defRPr>
            </a:lvl1pPr>
          </a:lstStyle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13" name="Espace réservé du texte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>
              <a:buFontTx/>
              <a:buBlip>
                <a:blip r:embed="rId3"/>
              </a:buBlip>
              <a:defRPr/>
            </a:lvl1pPr>
            <a:lvl2pPr>
              <a:defRPr>
                <a:solidFill>
                  <a:schemeClr val="accent3"/>
                </a:solidFill>
              </a:defRPr>
            </a:lvl2pPr>
          </a:lstStyle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2306928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92220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32752974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81544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BE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370155003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BE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103617505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dirty="0" smtClean="0"/>
              <a:t>Modifiez le style du titre</a:t>
            </a:r>
            <a:endParaRPr lang="fr-BE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  <a:endParaRPr lang="fr-BE" dirty="0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46BF4C-EBEB-42A8-B0E5-CEB6075F03F4}" type="datetimeFigureOut">
              <a:rPr lang="fr-BE" smtClean="0"/>
              <a:t>29-05-19</a:t>
            </a:fld>
            <a:endParaRPr lang="fr-BE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BE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DB0EAA3-B492-4AF6-BF65-B472DE8DBA5D}" type="slidenum">
              <a:rPr lang="fr-BE" smtClean="0"/>
              <a:t>‹N°›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411650850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0" r:id="rId2"/>
    <p:sldLayoutId id="2147483661" r:id="rId3"/>
    <p:sldLayoutId id="2147483662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txStyles>
    <p:titleStyle>
      <a:lvl1pPr algn="l" defTabSz="914400" rtl="0" eaLnBrk="1" latinLnBrk="0" hangingPunct="1">
        <a:spcBef>
          <a:spcPct val="0"/>
        </a:spcBef>
        <a:buNone/>
        <a:defRPr sz="4400" u="sng" kern="1200">
          <a:solidFill>
            <a:schemeClr val="accent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Tx/>
        <a:buBlip>
          <a:blip r:embed="rId16"/>
        </a:buBlip>
        <a:defRPr sz="3200" u="sng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ZoneTexte 4"/>
          <p:cNvSpPr txBox="1"/>
          <p:nvPr/>
        </p:nvSpPr>
        <p:spPr>
          <a:xfrm>
            <a:off x="1331640" y="3429000"/>
            <a:ext cx="687676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r-BE" sz="3200" b="1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Soutien </a:t>
            </a:r>
            <a:r>
              <a:rPr lang="fr-BE" sz="3200" b="1" dirty="0" smtClean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au maintien (et à la réinsertion) </a:t>
            </a:r>
            <a:r>
              <a:rPr lang="fr-BE" sz="3200" b="1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de travailleur </a:t>
            </a:r>
          </a:p>
          <a:p>
            <a:r>
              <a:rPr lang="fr-BE" sz="3200" b="1" dirty="0">
                <a:solidFill>
                  <a:srgbClr val="EC6608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en situation de handicap</a:t>
            </a:r>
          </a:p>
        </p:txBody>
      </p:sp>
      <p:pic>
        <p:nvPicPr>
          <p:cNvPr id="3" name="Image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476672"/>
            <a:ext cx="7200799" cy="18333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91521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052736"/>
            <a:ext cx="8097590" cy="4751388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Parmi la population </a:t>
            </a:r>
            <a:r>
              <a:rPr lang="fr-BE" sz="3200" dirty="0" smtClean="0">
                <a:solidFill>
                  <a:srgbClr val="000000"/>
                </a:solidFill>
              </a:rPr>
              <a:t>wallonne </a:t>
            </a: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des </a:t>
            </a:r>
            <a:r>
              <a:rPr lang="fr-BE" sz="3200" dirty="0">
                <a:solidFill>
                  <a:srgbClr val="000000"/>
                </a:solidFill>
              </a:rPr>
              <a:t>15-64 ans, </a:t>
            </a:r>
            <a:endParaRPr lang="fr-BE" sz="3200" dirty="0" smtClean="0">
              <a:solidFill>
                <a:srgbClr val="000000"/>
              </a:solidFill>
            </a:endParaRP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quel </a:t>
            </a:r>
            <a:r>
              <a:rPr lang="fr-BE" sz="3200" dirty="0">
                <a:solidFill>
                  <a:srgbClr val="000000"/>
                </a:solidFill>
              </a:rPr>
              <a:t>pourcentage </a:t>
            </a:r>
            <a:endParaRPr lang="fr-BE" sz="3200" dirty="0" smtClean="0">
              <a:solidFill>
                <a:srgbClr val="000000"/>
              </a:solidFill>
            </a:endParaRP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de </a:t>
            </a:r>
            <a:r>
              <a:rPr lang="fr-BE" sz="3200" dirty="0">
                <a:solidFill>
                  <a:srgbClr val="000000"/>
                </a:solidFill>
              </a:rPr>
              <a:t>personnes handicapées travaillent ?</a:t>
            </a:r>
          </a:p>
          <a:p>
            <a:pPr marL="742950" indent="-741363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4000" dirty="0">
              <a:solidFill>
                <a:srgbClr val="000000"/>
              </a:solidFill>
            </a:endParaRP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>
                <a:solidFill>
                  <a:srgbClr val="000000"/>
                </a:solidFill>
              </a:rPr>
              <a:t> </a:t>
            </a:r>
            <a:r>
              <a:rPr lang="fr-BE" sz="4000" dirty="0" smtClean="0">
                <a:solidFill>
                  <a:srgbClr val="000000"/>
                </a:solidFill>
              </a:rPr>
              <a:t>13,8 </a:t>
            </a:r>
            <a:r>
              <a:rPr lang="fr-BE" sz="4000" dirty="0">
                <a:solidFill>
                  <a:srgbClr val="000000"/>
                </a:solidFill>
              </a:rPr>
              <a:t>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>
                <a:solidFill>
                  <a:srgbClr val="92D050"/>
                </a:solidFill>
              </a:rPr>
              <a:t> </a:t>
            </a:r>
            <a:r>
              <a:rPr lang="fr-BE" sz="4000" dirty="0" smtClean="0">
                <a:solidFill>
                  <a:srgbClr val="92D050"/>
                </a:solidFill>
              </a:rPr>
              <a:t>33,8%</a:t>
            </a:r>
            <a:endParaRPr lang="fr-BE" sz="4000" dirty="0">
              <a:solidFill>
                <a:srgbClr val="92D050"/>
              </a:solidFill>
            </a:endParaRP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>
                <a:solidFill>
                  <a:srgbClr val="000000"/>
                </a:solidFill>
              </a:rPr>
              <a:t> </a:t>
            </a:r>
            <a:r>
              <a:rPr lang="fr-BE" sz="4000" dirty="0" smtClean="0">
                <a:solidFill>
                  <a:srgbClr val="000000"/>
                </a:solidFill>
              </a:rPr>
              <a:t>55,8%</a:t>
            </a:r>
            <a:endParaRPr lang="fr-BE" sz="4000" dirty="0">
              <a:solidFill>
                <a:srgbClr val="000000"/>
              </a:solidFill>
            </a:endParaRPr>
          </a:p>
        </p:txBody>
      </p:sp>
      <p:sp>
        <p:nvSpPr>
          <p:cNvPr id="3" name="Rectangle 2"/>
          <p:cNvSpPr>
            <a:spLocks noChangeArrowheads="1"/>
          </p:cNvSpPr>
          <p:nvPr/>
        </p:nvSpPr>
        <p:spPr bwMode="auto">
          <a:xfrm>
            <a:off x="2483768" y="6093296"/>
            <a:ext cx="5256212" cy="706432"/>
          </a:xfrm>
          <a:prstGeom prst="rect">
            <a:avLst/>
          </a:prstGeom>
          <a:noFill/>
          <a:ln w="9525" cap="flat">
            <a:noFill/>
            <a:round/>
            <a:headEnd/>
            <a:tailEnd/>
          </a:ln>
          <a:effectLst/>
        </p:spPr>
        <p:txBody>
          <a:bodyPr lIns="90000" tIns="45000" rIns="90000" bIns="45000">
            <a:spAutoFit/>
          </a:bodyPr>
          <a:lstStyle/>
          <a:p>
            <a:pPr>
              <a:tabLst>
                <a:tab pos="723900" algn="l"/>
                <a:tab pos="1447800" algn="l"/>
                <a:tab pos="2171700" algn="l"/>
                <a:tab pos="2895600" algn="l"/>
                <a:tab pos="3619500" algn="l"/>
                <a:tab pos="4343400" algn="l"/>
                <a:tab pos="5067300" algn="l"/>
              </a:tabLst>
            </a:pPr>
            <a:r>
              <a:rPr lang="fr-BE" sz="2000" dirty="0" smtClean="0">
                <a:solidFill>
                  <a:srgbClr val="00B050"/>
                </a:solidFill>
              </a:rPr>
              <a:t>contre 62 </a:t>
            </a:r>
            <a:r>
              <a:rPr lang="fr-BE" sz="2000" dirty="0">
                <a:solidFill>
                  <a:srgbClr val="00B050"/>
                </a:solidFill>
              </a:rPr>
              <a:t>% pour le reste de la population</a:t>
            </a:r>
          </a:p>
        </p:txBody>
      </p:sp>
    </p:spTree>
    <p:extLst>
      <p:ext uri="{BB962C8B-B14F-4D97-AF65-F5344CB8AC3E}">
        <p14:creationId xmlns:p14="http://schemas.microsoft.com/office/powerpoint/2010/main" val="11891385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611560" y="285293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Le handicap, </a:t>
            </a:r>
            <a:br>
              <a:rPr lang="fr-BE" dirty="0" smtClean="0"/>
            </a:br>
            <a:r>
              <a:rPr lang="fr-BE" dirty="0" smtClean="0"/>
              <a:t>C’est quoi ? </a:t>
            </a:r>
            <a:br>
              <a:rPr lang="fr-BE" dirty="0" smtClean="0"/>
            </a:br>
            <a:r>
              <a:rPr lang="fr-BE" dirty="0" smtClean="0"/>
              <a:t>C’est qui ?</a:t>
            </a:r>
            <a:br>
              <a:rPr lang="fr-BE" dirty="0" smtClean="0"/>
            </a:br>
            <a:r>
              <a:rPr lang="fr-BE" dirty="0" smtClean="0"/>
              <a:t>Il dépend de quoi ?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0038153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Le handicap ?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r-BE" dirty="0" smtClean="0"/>
              <a:t>Conséquence d’un déficience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Moteur, physique, psychique, sensoriel, mental, maladie chronique</a:t>
            </a:r>
          </a:p>
          <a:p>
            <a:pPr marL="0" indent="0">
              <a:buNone/>
            </a:pPr>
            <a:endParaRPr lang="fr-BE" dirty="0"/>
          </a:p>
          <a:p>
            <a:pPr marL="0" indent="0">
              <a:buNone/>
            </a:pPr>
            <a:r>
              <a:rPr lang="fr-BE" dirty="0" smtClean="0"/>
              <a:t>Importance de l’environnement </a:t>
            </a:r>
          </a:p>
          <a:p>
            <a:pPr marL="0" indent="0">
              <a:buNone/>
            </a:pPr>
            <a:r>
              <a:rPr lang="fr-BE" dirty="0" smtClean="0"/>
              <a:t> 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80656322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smtClean="0"/>
              <a:t>L’</a:t>
            </a:r>
            <a:r>
              <a:rPr lang="fr-BE" dirty="0" err="1" smtClean="0"/>
              <a:t>AViQ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259840"/>
            <a:ext cx="8229600" cy="4919246"/>
          </a:xfrm>
        </p:spPr>
        <p:txBody>
          <a:bodyPr>
            <a:normAutofit/>
          </a:bodyPr>
          <a:lstStyle/>
          <a:p>
            <a:r>
              <a:rPr lang="fr-BE" dirty="0" smtClean="0"/>
              <a:t>Pour rappel:</a:t>
            </a:r>
          </a:p>
          <a:p>
            <a:pPr lvl="1"/>
            <a:r>
              <a:rPr lang="fr-BE" dirty="0" smtClean="0"/>
              <a:t>Agence </a:t>
            </a:r>
            <a:r>
              <a:rPr lang="fr-BE" dirty="0"/>
              <a:t>Wallonne de la Santé, de la Protection sociale, du Handicap et des Familles</a:t>
            </a:r>
            <a:r>
              <a:rPr lang="fr-BE" b="1" dirty="0"/>
              <a:t> </a:t>
            </a:r>
            <a:endParaRPr lang="fr-BE" b="1" dirty="0" smtClean="0"/>
          </a:p>
          <a:p>
            <a:pPr lvl="1"/>
            <a:r>
              <a:rPr lang="fr-BE" dirty="0" smtClean="0">
                <a:ea typeface="Verdana" panose="020B0604030504040204" pitchFamily="34" charset="0"/>
                <a:cs typeface="Verdana" panose="020B0604030504040204" pitchFamily="34" charset="0"/>
              </a:rPr>
              <a:t>Branche handicap: </a:t>
            </a:r>
          </a:p>
          <a:p>
            <a:pPr lvl="2"/>
            <a:r>
              <a:rPr lang="fr-BE" dirty="0"/>
              <a:t>chargée de favoriser au maximum l’intégration des personnes handicapées</a:t>
            </a:r>
          </a:p>
          <a:p>
            <a:pPr lvl="2"/>
            <a:r>
              <a:rPr lang="fr-BE" dirty="0"/>
              <a:t>Pas qu’en emploi</a:t>
            </a:r>
          </a:p>
          <a:p>
            <a:pPr marL="457200" lvl="1" indent="0">
              <a:buNone/>
            </a:pPr>
            <a:endParaRPr lang="fr-BE" dirty="0" smtClean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r>
              <a:rPr lang="fr-BE" dirty="0" smtClean="0">
                <a:ea typeface="Verdana" panose="020B0604030504040204" pitchFamily="34" charset="0"/>
                <a:cs typeface="Verdana" panose="020B0604030504040204" pitchFamily="34" charset="0"/>
              </a:rPr>
              <a:t>Rôle résiduaire</a:t>
            </a:r>
            <a:endParaRPr lang="fr-BE" dirty="0">
              <a:ea typeface="Verdana" panose="020B0604030504040204" pitchFamily="34" charset="0"/>
              <a:cs typeface="Verdana" panose="020B0604030504040204" pitchFamily="34" charset="0"/>
            </a:endParaRPr>
          </a:p>
          <a:p>
            <a:pPr marL="457200" lvl="1" indent="0">
              <a:buNone/>
            </a:pPr>
            <a:endParaRPr lang="fr-BE" b="1" dirty="0"/>
          </a:p>
          <a:p>
            <a:pPr lvl="1"/>
            <a:endParaRPr lang="fr-FR" dirty="0">
              <a:solidFill>
                <a:srgbClr val="F9B000"/>
              </a:solidFill>
            </a:endParaRP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7955628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fr-BE" dirty="0" smtClean="0"/>
              <a:t>Actions liées au maintien à l’emploi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spcBef>
                <a:spcPts val="2400"/>
              </a:spcBef>
            </a:pPr>
            <a:r>
              <a:rPr lang="fr-BE" dirty="0" smtClean="0">
                <a:latin typeface="+mj-lt"/>
                <a:cs typeface="Arial" panose="020B0604020202020204" pitchFamily="34" charset="0"/>
              </a:rPr>
              <a:t>Intervenants possible dans le cadre d’un plan de réintégration</a:t>
            </a:r>
          </a:p>
          <a:p>
            <a:pPr>
              <a:spcBef>
                <a:spcPts val="2400"/>
              </a:spcBef>
            </a:pPr>
            <a:r>
              <a:rPr lang="fr-BE" dirty="0" smtClean="0">
                <a:latin typeface="+mj-lt"/>
                <a:cs typeface="Arial" panose="020B0604020202020204" pitchFamily="34" charset="0"/>
              </a:rPr>
              <a:t>Réflexion sur l’ajustement de la situation de travail</a:t>
            </a:r>
          </a:p>
          <a:p>
            <a:pPr>
              <a:spcBef>
                <a:spcPts val="2400"/>
              </a:spcBef>
            </a:pPr>
            <a:r>
              <a:rPr lang="fr-BE" dirty="0" smtClean="0">
                <a:latin typeface="+mj-lt"/>
                <a:cs typeface="Arial" panose="020B0604020202020204" pitchFamily="34" charset="0"/>
              </a:rPr>
              <a:t>Aide à la réinsertion</a:t>
            </a:r>
          </a:p>
          <a:p>
            <a:pPr>
              <a:spcBef>
                <a:spcPts val="2400"/>
              </a:spcBef>
            </a:pPr>
            <a:r>
              <a:rPr lang="fr-BE" dirty="0" smtClean="0">
                <a:latin typeface="+mj-lt"/>
                <a:cs typeface="Arial" panose="020B0604020202020204" pitchFamily="34" charset="0"/>
              </a:rPr>
              <a:t>Aide afin de supporter des </a:t>
            </a:r>
            <a:r>
              <a:rPr lang="fr-BE" dirty="0" err="1" smtClean="0">
                <a:latin typeface="+mj-lt"/>
                <a:cs typeface="Arial" panose="020B0604020202020204" pitchFamily="34" charset="0"/>
              </a:rPr>
              <a:t>coüts</a:t>
            </a:r>
            <a:r>
              <a:rPr lang="fr-BE" dirty="0" smtClean="0">
                <a:latin typeface="+mj-lt"/>
                <a:cs typeface="Arial" panose="020B0604020202020204" pitchFamily="34" charset="0"/>
              </a:rPr>
              <a:t> liés au handicap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196848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512" y="274638"/>
            <a:ext cx="8964488" cy="1143000"/>
          </a:xfrm>
        </p:spPr>
        <p:txBody>
          <a:bodyPr>
            <a:normAutofit fontScale="90000"/>
          </a:bodyPr>
          <a:lstStyle/>
          <a:p>
            <a:r>
              <a:rPr lang="fr-BE" dirty="0"/>
              <a:t/>
            </a:r>
            <a:br>
              <a:rPr lang="fr-BE" dirty="0"/>
            </a:br>
            <a:r>
              <a:rPr lang="fr-BE" dirty="0" smtClean="0"/>
              <a:t>Interlocuteur: Agent </a:t>
            </a:r>
            <a:r>
              <a:rPr lang="fr-BE" dirty="0"/>
              <a:t>d’Intégration Professionnelle</a:t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/>
              <a:t>Conseil sur l’adaptation des situations de travail ou de formation</a:t>
            </a:r>
          </a:p>
          <a:p>
            <a:r>
              <a:rPr lang="fr-BE" dirty="0"/>
              <a:t>Mise en œuvre des interventions de </a:t>
            </a:r>
            <a:r>
              <a:rPr lang="fr-BE" dirty="0" smtClean="0"/>
              <a:t>l’</a:t>
            </a:r>
            <a:r>
              <a:rPr lang="fr-BE" dirty="0" err="1" smtClean="0"/>
              <a:t>AViQ</a:t>
            </a:r>
            <a:endParaRPr lang="fr-BE" dirty="0"/>
          </a:p>
          <a:p>
            <a:r>
              <a:rPr lang="fr-BE" dirty="0"/>
              <a:t>Soutien des partenaires à l'échelon local</a:t>
            </a:r>
          </a:p>
          <a:p>
            <a:r>
              <a:rPr lang="fr-BE" dirty="0"/>
              <a:t>Aiguillage des </a:t>
            </a:r>
            <a:r>
              <a:rPr lang="fr-BE" dirty="0" smtClean="0"/>
              <a:t>PSH </a:t>
            </a:r>
            <a:r>
              <a:rPr lang="fr-BE" dirty="0"/>
              <a:t>vers les soutiens possibles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44396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Entreprises</a:t>
            </a:r>
            <a:endParaRPr lang="fr-BE" dirty="0"/>
          </a:p>
        </p:txBody>
      </p:sp>
      <p:pic>
        <p:nvPicPr>
          <p:cNvPr id="5" name="Espace réservé du contenu 4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95536" y="1383524"/>
            <a:ext cx="8782929" cy="50644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996251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BE" dirty="0" smtClean="0"/>
              <a:t>Maintien à l’emploi: Le handicap </a:t>
            </a:r>
            <a:br>
              <a:rPr lang="fr-BE" dirty="0" smtClean="0"/>
            </a:br>
            <a:r>
              <a:rPr lang="fr-BE" dirty="0" smtClean="0"/>
              <a:t>en cours de carrière</a:t>
            </a:r>
            <a:endParaRPr lang="fr-BE" dirty="0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1628800"/>
            <a:ext cx="7632848" cy="50583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420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45149" y="764704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fr-BE" sz="4900" dirty="0"/>
              <a:t>Maintenir à </a:t>
            </a:r>
            <a:r>
              <a:rPr lang="fr-BE" sz="4900" dirty="0" smtClean="0"/>
              <a:t>l’emploi (réinsertion), c’est (parfois):</a:t>
            </a:r>
            <a:r>
              <a:rPr lang="fr-BE" dirty="0"/>
              <a:t/>
            </a:r>
            <a:br>
              <a:rPr lang="fr-BE" dirty="0"/>
            </a:b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5462" y="2132856"/>
            <a:ext cx="8229600" cy="4525963"/>
          </a:xfrm>
        </p:spPr>
        <p:txBody>
          <a:bodyPr>
            <a:normAutofit lnSpcReduction="10000"/>
          </a:bodyPr>
          <a:lstStyle/>
          <a:p>
            <a:r>
              <a:rPr lang="fr-BE" dirty="0"/>
              <a:t>Ajuster les conditions de travail :</a:t>
            </a:r>
          </a:p>
          <a:p>
            <a:pPr marL="342900" lvl="1"/>
            <a:r>
              <a:rPr lang="fr-BE" dirty="0"/>
              <a:t>adaptations techniques</a:t>
            </a:r>
          </a:p>
          <a:p>
            <a:pPr marL="342900" lvl="1"/>
            <a:r>
              <a:rPr lang="fr-BE" dirty="0"/>
              <a:t>redéfinition des tâches</a:t>
            </a:r>
          </a:p>
          <a:p>
            <a:pPr marL="342900" lvl="1"/>
            <a:r>
              <a:rPr lang="fr-BE" dirty="0"/>
              <a:t>réorganisation</a:t>
            </a:r>
          </a:p>
          <a:p>
            <a:pPr marL="342900" lvl="1"/>
            <a:r>
              <a:rPr lang="fr-BE" dirty="0"/>
              <a:t>gestion du temps</a:t>
            </a:r>
          </a:p>
          <a:p>
            <a:pPr marL="342900" lvl="1"/>
            <a:r>
              <a:rPr lang="fr-BE" dirty="0"/>
              <a:t>communication</a:t>
            </a:r>
          </a:p>
          <a:p>
            <a:pPr marL="342900" lvl="1"/>
            <a:r>
              <a:rPr lang="fr-BE" dirty="0" smtClean="0"/>
              <a:t>Supervision</a:t>
            </a:r>
          </a:p>
          <a:p>
            <a:pPr marL="342900" lvl="1"/>
            <a:endParaRPr lang="fr-BE" dirty="0"/>
          </a:p>
          <a:p>
            <a:pPr marL="0" indent="0">
              <a:buNone/>
            </a:pPr>
            <a:r>
              <a:rPr lang="fr-BE" dirty="0"/>
              <a:t>…Des réponses souples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6465014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>
                <a:solidFill>
                  <a:schemeClr val="accent3"/>
                </a:solidFill>
              </a:rPr>
              <a:t>Aide au maintien à l’emploi</a:t>
            </a:r>
            <a:endParaRPr lang="fr-BE" dirty="0">
              <a:solidFill>
                <a:schemeClr val="accent3"/>
              </a:solidFill>
            </a:endParaRP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417638"/>
            <a:ext cx="8435280" cy="4531642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r-BE" sz="1200" u="none" dirty="0" smtClean="0"/>
          </a:p>
          <a:p>
            <a:r>
              <a:rPr lang="fr-BE" sz="2800" u="none" dirty="0" smtClean="0"/>
              <a:t>financer les surcoûts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BE" sz="2400" b="1" u="sng" dirty="0" smtClean="0">
                <a:solidFill>
                  <a:schemeClr val="tx2"/>
                </a:solidFill>
              </a:rPr>
              <a:t>Prime </a:t>
            </a:r>
            <a:r>
              <a:rPr lang="fr-BE" sz="2400" b="1" u="sng" dirty="0">
                <a:solidFill>
                  <a:schemeClr val="tx2"/>
                </a:solidFill>
              </a:rPr>
              <a:t>de compensation</a:t>
            </a:r>
            <a:r>
              <a:rPr lang="fr-BE" sz="2400" dirty="0">
                <a:solidFill>
                  <a:schemeClr val="tx2"/>
                </a:solidFill>
              </a:rPr>
              <a:t>: intervention dans le coût salarial, pour compenser le coût supplémentaire éventuel des mesures-liées au handicap- pour permettre au travailleur d’assumer ses fonctions </a:t>
            </a:r>
          </a:p>
          <a:p>
            <a:pPr marL="457200" lvl="1" indent="0" algn="just">
              <a:buNone/>
            </a:pPr>
            <a:r>
              <a:rPr lang="fr-BE" sz="2400" dirty="0">
                <a:solidFill>
                  <a:schemeClr val="tx2"/>
                </a:solidFill>
              </a:rPr>
              <a:t>     (max de 5ans et est renouvelable</a:t>
            </a:r>
            <a:r>
              <a:rPr lang="fr-BE" sz="2400" dirty="0" smtClean="0">
                <a:solidFill>
                  <a:schemeClr val="tx2"/>
                </a:solidFill>
              </a:rPr>
              <a:t>).</a:t>
            </a:r>
          </a:p>
          <a:p>
            <a:pPr marL="457200" lvl="1" indent="0">
              <a:buNone/>
            </a:pPr>
            <a:endParaRPr lang="fr-BE" sz="2400" dirty="0" smtClean="0">
              <a:solidFill>
                <a:schemeClr val="tx2"/>
              </a:solidFill>
            </a:endParaRP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fr-BE" sz="2400" dirty="0">
                <a:solidFill>
                  <a:schemeClr val="tx2"/>
                </a:solidFill>
              </a:rPr>
              <a:t> </a:t>
            </a:r>
            <a:r>
              <a:rPr lang="fr-BE" sz="2400" b="1" u="sng" dirty="0" smtClean="0">
                <a:solidFill>
                  <a:schemeClr val="tx2"/>
                </a:solidFill>
              </a:rPr>
              <a:t>L’aménagement du poste de travail </a:t>
            </a:r>
            <a:r>
              <a:rPr lang="fr-BE" sz="2400" dirty="0" smtClean="0">
                <a:solidFill>
                  <a:schemeClr val="tx2"/>
                </a:solidFill>
              </a:rPr>
              <a:t>: </a:t>
            </a:r>
            <a:r>
              <a:rPr lang="fr-BE" sz="2400" dirty="0" smtClean="0"/>
              <a:t> </a:t>
            </a:r>
            <a:r>
              <a:rPr lang="fr-BE" sz="2500" dirty="0">
                <a:solidFill>
                  <a:schemeClr val="tx2"/>
                </a:solidFill>
              </a:rPr>
              <a:t>intervention dans les frais supplémentaires liés au handicap pour une adaption du matériel</a:t>
            </a:r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BE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DB0EAA3-B492-4AF6-BF65-B472DE8DBA5D}" type="slidenum">
              <a:rPr lang="fr-BE" smtClean="0"/>
              <a:t>19</a:t>
            </a:fld>
            <a:endParaRPr lang="fr-BE"/>
          </a:p>
        </p:txBody>
      </p:sp>
    </p:spTree>
    <p:extLst>
      <p:ext uri="{BB962C8B-B14F-4D97-AF65-F5344CB8AC3E}">
        <p14:creationId xmlns:p14="http://schemas.microsoft.com/office/powerpoint/2010/main" val="2143737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r-BE" dirty="0" smtClean="0"/>
              <a:t>Programme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525963"/>
          </a:xfrm>
        </p:spPr>
        <p:txBody>
          <a:bodyPr/>
          <a:lstStyle/>
          <a:p>
            <a:r>
              <a:rPr lang="fr-BE" dirty="0" smtClean="0"/>
              <a:t>Intro: le handicap</a:t>
            </a:r>
          </a:p>
          <a:p>
            <a:r>
              <a:rPr lang="fr-BE" dirty="0" smtClean="0"/>
              <a:t>L’</a:t>
            </a:r>
            <a:r>
              <a:rPr lang="fr-BE" dirty="0" err="1" smtClean="0"/>
              <a:t>AViQ</a:t>
            </a:r>
            <a:endParaRPr lang="fr-BE" dirty="0" smtClean="0"/>
          </a:p>
          <a:p>
            <a:r>
              <a:rPr lang="fr-BE" dirty="0" smtClean="0"/>
              <a:t>Le maintien à l’emploi (aides spécifiques)</a:t>
            </a:r>
          </a:p>
          <a:p>
            <a:r>
              <a:rPr lang="fr-BE" smtClean="0"/>
              <a:t>Ressources</a:t>
            </a:r>
            <a:endParaRPr lang="fr-BE" dirty="0" smtClean="0"/>
          </a:p>
        </p:txBody>
      </p:sp>
    </p:spTree>
    <p:extLst>
      <p:ext uri="{BB962C8B-B14F-4D97-AF65-F5344CB8AC3E}">
        <p14:creationId xmlns:p14="http://schemas.microsoft.com/office/powerpoint/2010/main" val="2394209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smtClean="0"/>
              <a:t>Aides </a:t>
            </a:r>
            <a:r>
              <a:rPr lang="fr-BE" dirty="0"/>
              <a:t>au maintien à l’emploi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>
                <a:cs typeface="Arial" panose="020B0604020202020204" pitchFamily="34" charset="0"/>
              </a:rPr>
              <a:t>aider à comprendre les problèmes </a:t>
            </a:r>
            <a:r>
              <a:rPr lang="fr-BE" u="none" dirty="0">
                <a:cs typeface="Arial" panose="020B0604020202020204" pitchFamily="34" charset="0"/>
              </a:rPr>
              <a:t>(identification – explication)</a:t>
            </a:r>
          </a:p>
          <a:p>
            <a:r>
              <a:rPr lang="fr-BE" dirty="0">
                <a:cs typeface="Arial" panose="020B0604020202020204" pitchFamily="34" charset="0"/>
              </a:rPr>
              <a:t>prendre connaissance des mesures prises</a:t>
            </a:r>
          </a:p>
          <a:p>
            <a:r>
              <a:rPr lang="fr-BE" dirty="0">
                <a:cs typeface="Arial" panose="020B0604020202020204" pitchFamily="34" charset="0"/>
              </a:rPr>
              <a:t>en suggérer d’autres</a:t>
            </a:r>
          </a:p>
          <a:p>
            <a:r>
              <a:rPr lang="fr-BE" dirty="0">
                <a:cs typeface="Arial" panose="020B0604020202020204" pitchFamily="34" charset="0"/>
              </a:rPr>
              <a:t>financer les </a:t>
            </a:r>
            <a:r>
              <a:rPr lang="fr-BE" dirty="0" smtClean="0">
                <a:cs typeface="Arial" panose="020B0604020202020204" pitchFamily="34" charset="0"/>
              </a:rPr>
              <a:t>surcoûts</a:t>
            </a:r>
            <a:endParaRPr lang="fr-BE" dirty="0"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55510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Line 3"/>
          <p:cNvSpPr>
            <a:spLocks noChangeShapeType="1"/>
          </p:cNvSpPr>
          <p:nvPr/>
        </p:nvSpPr>
        <p:spPr bwMode="auto">
          <a:xfrm>
            <a:off x="1980010" y="4008111"/>
            <a:ext cx="5454253" cy="1191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350">
              <a:solidFill>
                <a:srgbClr val="000000"/>
              </a:solidFill>
            </a:endParaRPr>
          </a:p>
        </p:txBody>
      </p:sp>
      <p:sp>
        <p:nvSpPr>
          <p:cNvPr id="54276" name="Line 4"/>
          <p:cNvSpPr>
            <a:spLocks noChangeShapeType="1"/>
          </p:cNvSpPr>
          <p:nvPr/>
        </p:nvSpPr>
        <p:spPr bwMode="auto">
          <a:xfrm>
            <a:off x="3546396" y="1415466"/>
            <a:ext cx="15188" cy="2414204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600">
              <a:solidFill>
                <a:srgbClr val="000000"/>
              </a:solidFill>
            </a:endParaRPr>
          </a:p>
        </p:txBody>
      </p:sp>
      <p:sp>
        <p:nvSpPr>
          <p:cNvPr id="54277" name="Line 5"/>
          <p:cNvSpPr>
            <a:spLocks noChangeShapeType="1"/>
          </p:cNvSpPr>
          <p:nvPr/>
        </p:nvSpPr>
        <p:spPr bwMode="auto">
          <a:xfrm>
            <a:off x="5790878" y="1355898"/>
            <a:ext cx="15187" cy="2454277"/>
          </a:xfrm>
          <a:prstGeom prst="line">
            <a:avLst/>
          </a:prstGeom>
          <a:noFill/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/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endParaRPr lang="fr-BE" sz="1600">
              <a:solidFill>
                <a:srgbClr val="000000"/>
              </a:solidFill>
            </a:endParaRPr>
          </a:p>
        </p:txBody>
      </p:sp>
      <p:sp>
        <p:nvSpPr>
          <p:cNvPr id="54278" name="Oval 6"/>
          <p:cNvSpPr>
            <a:spLocks noChangeArrowheads="1"/>
          </p:cNvSpPr>
          <p:nvPr/>
        </p:nvSpPr>
        <p:spPr bwMode="auto">
          <a:xfrm>
            <a:off x="899592" y="1024701"/>
            <a:ext cx="2558223" cy="913005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600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Amélioration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de l’employabilité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600" dirty="0">
              <a:solidFill>
                <a:srgbClr val="000066"/>
              </a:solidFill>
            </a:endParaRPr>
          </a:p>
        </p:txBody>
      </p:sp>
      <p:sp>
        <p:nvSpPr>
          <p:cNvPr id="54279" name="Rectangle 7"/>
          <p:cNvSpPr>
            <a:spLocks noChangeArrowheads="1"/>
          </p:cNvSpPr>
          <p:nvPr/>
        </p:nvSpPr>
        <p:spPr bwMode="auto">
          <a:xfrm>
            <a:off x="899592" y="2009962"/>
            <a:ext cx="2336858" cy="47609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Stage de découverte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340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0" name="Rectangle 8"/>
          <p:cNvSpPr>
            <a:spLocks noChangeArrowheads="1"/>
          </p:cNvSpPr>
          <p:nvPr/>
        </p:nvSpPr>
        <p:spPr bwMode="auto">
          <a:xfrm>
            <a:off x="899592" y="2539640"/>
            <a:ext cx="2353317" cy="635703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Contrat d’adaptation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Professionnelle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1461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1" name="Oval 9"/>
          <p:cNvSpPr>
            <a:spLocks noChangeArrowheads="1"/>
          </p:cNvSpPr>
          <p:nvPr/>
        </p:nvSpPr>
        <p:spPr bwMode="auto">
          <a:xfrm>
            <a:off x="3810711" y="1013091"/>
            <a:ext cx="1888034" cy="1065199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Mise à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l’emploi</a:t>
            </a:r>
          </a:p>
        </p:txBody>
      </p:sp>
      <p:sp>
        <p:nvSpPr>
          <p:cNvPr id="54282" name="Rectangle 10"/>
          <p:cNvSpPr>
            <a:spLocks noChangeArrowheads="1"/>
          </p:cNvSpPr>
          <p:nvPr/>
        </p:nvSpPr>
        <p:spPr bwMode="auto">
          <a:xfrm>
            <a:off x="3810711" y="2131869"/>
            <a:ext cx="1888034" cy="624717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Prime à l’intégration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1089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3" name="Rectangle 11"/>
          <p:cNvSpPr>
            <a:spLocks noChangeArrowheads="1"/>
          </p:cNvSpPr>
          <p:nvPr/>
        </p:nvSpPr>
        <p:spPr bwMode="auto">
          <a:xfrm>
            <a:off x="3810711" y="2860105"/>
            <a:ext cx="1888034" cy="727896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Prime aux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 indépendants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67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4" name="Oval 12"/>
          <p:cNvSpPr>
            <a:spLocks noChangeArrowheads="1"/>
          </p:cNvSpPr>
          <p:nvPr/>
        </p:nvSpPr>
        <p:spPr bwMode="auto">
          <a:xfrm>
            <a:off x="6007999" y="1080622"/>
            <a:ext cx="2361127" cy="1131686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Accompagnement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dans l’emploi</a:t>
            </a:r>
          </a:p>
        </p:txBody>
      </p:sp>
      <p:sp>
        <p:nvSpPr>
          <p:cNvPr id="54285" name="Rectangle 13"/>
          <p:cNvSpPr>
            <a:spLocks noChangeArrowheads="1"/>
          </p:cNvSpPr>
          <p:nvPr/>
        </p:nvSpPr>
        <p:spPr bwMode="auto">
          <a:xfrm>
            <a:off x="6095624" y="2337339"/>
            <a:ext cx="2148783" cy="491394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Prime au tutorat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490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6" name="Oval 14"/>
          <p:cNvSpPr>
            <a:spLocks noChangeArrowheads="1"/>
          </p:cNvSpPr>
          <p:nvPr/>
        </p:nvSpPr>
        <p:spPr bwMode="auto">
          <a:xfrm>
            <a:off x="3457815" y="4062881"/>
            <a:ext cx="2986393" cy="850700"/>
          </a:xfrm>
          <a:prstGeom prst="ellipse">
            <a:avLst/>
          </a:prstGeom>
          <a:solidFill>
            <a:srgbClr val="99CCFF"/>
          </a:solidFill>
          <a:ln w="9360" cap="flat">
            <a:solidFill>
              <a:srgbClr val="99CCFF"/>
            </a:solidFill>
            <a:round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1600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Adaptation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600" b="1" dirty="0">
                <a:solidFill>
                  <a:srgbClr val="000066"/>
                </a:solidFill>
              </a:rPr>
              <a:t>des situations de travail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1600" dirty="0">
              <a:solidFill>
                <a:srgbClr val="000066"/>
              </a:solidFill>
            </a:endParaRPr>
          </a:p>
        </p:txBody>
      </p:sp>
      <p:sp>
        <p:nvSpPr>
          <p:cNvPr id="54287" name="Rectangle 15"/>
          <p:cNvSpPr>
            <a:spLocks noChangeArrowheads="1"/>
          </p:cNvSpPr>
          <p:nvPr/>
        </p:nvSpPr>
        <p:spPr bwMode="auto">
          <a:xfrm>
            <a:off x="971600" y="5007104"/>
            <a:ext cx="2718798" cy="948611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900" b="1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Intervention dans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l’aménagement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des postes de travail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159</a:t>
            </a:r>
            <a:endParaRPr lang="fr-BE" sz="1200" b="1" dirty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endParaRPr lang="fr-BE" sz="900" dirty="0">
              <a:solidFill>
                <a:srgbClr val="000066"/>
              </a:solidFill>
            </a:endParaRPr>
          </a:p>
        </p:txBody>
      </p:sp>
      <p:sp>
        <p:nvSpPr>
          <p:cNvPr id="54288" name="Rectangle 16"/>
          <p:cNvSpPr>
            <a:spLocks noChangeArrowheads="1"/>
          </p:cNvSpPr>
          <p:nvPr/>
        </p:nvSpPr>
        <p:spPr bwMode="auto">
          <a:xfrm>
            <a:off x="3779912" y="5007191"/>
            <a:ext cx="2241971" cy="948611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Prime de compensation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5467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89" name="Rectangle 17"/>
          <p:cNvSpPr>
            <a:spLocks noChangeArrowheads="1"/>
          </p:cNvSpPr>
          <p:nvPr/>
        </p:nvSpPr>
        <p:spPr bwMode="auto">
          <a:xfrm>
            <a:off x="6095625" y="5005779"/>
            <a:ext cx="2495754" cy="933344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Entreprises de Travail Adapté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endParaRPr lang="fr-BE" sz="1200" b="1" dirty="0">
              <a:solidFill>
                <a:srgbClr val="002060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6.066 travailleurs handicapés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subsidiés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90" name="Rectangle 18"/>
          <p:cNvSpPr>
            <a:spLocks noChangeArrowheads="1"/>
          </p:cNvSpPr>
          <p:nvPr/>
        </p:nvSpPr>
        <p:spPr bwMode="auto">
          <a:xfrm>
            <a:off x="6099551" y="3010309"/>
            <a:ext cx="2144855" cy="743945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Soutien dans l’emploi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481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54291" name="Rectangle 19"/>
          <p:cNvSpPr>
            <a:spLocks noChangeArrowheads="1"/>
          </p:cNvSpPr>
          <p:nvPr/>
        </p:nvSpPr>
        <p:spPr bwMode="auto">
          <a:xfrm>
            <a:off x="899592" y="3228921"/>
            <a:ext cx="2353317" cy="519109"/>
          </a:xfrm>
          <a:prstGeom prst="rect">
            <a:avLst/>
          </a:prstGeom>
          <a:solidFill>
            <a:srgbClr val="FFFFFF"/>
          </a:solidFill>
          <a:ln w="9360" cap="flat">
            <a:solidFill>
              <a:srgbClr val="99CCFF"/>
            </a:solidFill>
            <a:miter lim="800000"/>
            <a:headEnd/>
            <a:tailEnd/>
          </a:ln>
          <a:effectLst/>
        </p:spPr>
        <p:txBody>
          <a:bodyPr wrap="none" lIns="67500" tIns="33750" rIns="67500" bIns="33750" anchor="ctr"/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Centres de formation 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dirty="0">
                <a:solidFill>
                  <a:srgbClr val="000066"/>
                </a:solidFill>
              </a:rPr>
              <a:t>CFISPA</a:t>
            </a: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</a:tabLst>
            </a:pPr>
            <a:r>
              <a:rPr lang="fr-BE" sz="1200" b="1" smtClean="0">
                <a:solidFill>
                  <a:srgbClr val="000066"/>
                </a:solidFill>
              </a:rPr>
              <a:t>1223</a:t>
            </a:r>
            <a:endParaRPr lang="fr-BE" sz="1200" b="1" dirty="0">
              <a:solidFill>
                <a:srgbClr val="000066"/>
              </a:solidFill>
            </a:endParaRPr>
          </a:p>
        </p:txBody>
      </p:sp>
      <p:sp>
        <p:nvSpPr>
          <p:cNvPr id="20" name="Rectangle 1"/>
          <p:cNvSpPr>
            <a:spLocks noGrp="1" noChangeArrowheads="1"/>
          </p:cNvSpPr>
          <p:nvPr>
            <p:ph type="title" idx="4294967295"/>
          </p:nvPr>
        </p:nvSpPr>
        <p:spPr>
          <a:xfrm>
            <a:off x="323528" y="332655"/>
            <a:ext cx="8640959" cy="494110"/>
          </a:xfrm>
          <a:ln/>
        </p:spPr>
        <p:txBody>
          <a:bodyPr>
            <a:noAutofit/>
          </a:bodyPr>
          <a:lstStyle/>
          <a:p>
            <a:pPr>
              <a:lnSpc>
                <a:spcPct val="100000"/>
              </a:lnSpc>
              <a:tabLst>
                <a:tab pos="542925" algn="l"/>
                <a:tab pos="1085850" algn="l"/>
                <a:tab pos="1628775" algn="l"/>
                <a:tab pos="2171700" algn="l"/>
                <a:tab pos="2714625" algn="l"/>
                <a:tab pos="3257550" algn="l"/>
                <a:tab pos="3800475" algn="l"/>
                <a:tab pos="4343400" algn="l"/>
                <a:tab pos="4886325" algn="l"/>
                <a:tab pos="5429250" algn="l"/>
              </a:tabLst>
            </a:pPr>
            <a:r>
              <a:rPr lang="fr-BE" dirty="0">
                <a:solidFill>
                  <a:schemeClr val="accent3"/>
                </a:solidFill>
              </a:rPr>
              <a:t>Aides spécifiques AViQ</a:t>
            </a:r>
            <a:r>
              <a:rPr lang="fr-BE" sz="2800" dirty="0">
                <a:solidFill>
                  <a:schemeClr val="accent3"/>
                </a:solidFill>
              </a:rPr>
              <a:t> </a:t>
            </a:r>
            <a:r>
              <a:rPr lang="fr-BE" sz="2000" dirty="0" smtClean="0">
                <a:solidFill>
                  <a:schemeClr val="accent3"/>
                </a:solidFill>
              </a:rPr>
              <a:t>(au 31/12/2017) </a:t>
            </a:r>
            <a:endParaRPr lang="fr-FR" sz="2000" b="1" dirty="0">
              <a:solidFill>
                <a:srgbClr val="7030A0"/>
              </a:solidFill>
            </a:endParaRPr>
          </a:p>
        </p:txBody>
      </p:sp>
      <p:sp>
        <p:nvSpPr>
          <p:cNvPr id="2" name="ZoneTexte 1"/>
          <p:cNvSpPr txBox="1"/>
          <p:nvPr/>
        </p:nvSpPr>
        <p:spPr>
          <a:xfrm>
            <a:off x="4391751" y="6257303"/>
            <a:ext cx="4199627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+ Intervention </a:t>
            </a:r>
            <a:r>
              <a:rPr lang="fr-BE" sz="1200" b="1" dirty="0">
                <a:solidFill>
                  <a:srgbClr val="000066"/>
                </a:solidFill>
              </a:rPr>
              <a:t>dans les frais de </a:t>
            </a:r>
            <a:endParaRPr lang="fr-BE" sz="1200" b="1" dirty="0" smtClean="0">
              <a:solidFill>
                <a:srgbClr val="000066"/>
              </a:solidFill>
            </a:endParaRPr>
          </a:p>
          <a:p>
            <a:pPr algn="ctr" fontAlgn="base">
              <a:spcBef>
                <a:spcPct val="0"/>
              </a:spcBef>
              <a:spcAft>
                <a:spcPct val="0"/>
              </a:spcAft>
              <a:tabLst>
                <a:tab pos="542925" algn="l"/>
                <a:tab pos="1085850" algn="l"/>
                <a:tab pos="1628775" algn="l"/>
              </a:tabLst>
            </a:pPr>
            <a:r>
              <a:rPr lang="fr-BE" sz="1200" b="1" dirty="0" smtClean="0">
                <a:solidFill>
                  <a:srgbClr val="000066"/>
                </a:solidFill>
              </a:rPr>
              <a:t>déplacement </a:t>
            </a:r>
            <a:r>
              <a:rPr lang="fr-BE" sz="1200" b="1" dirty="0">
                <a:solidFill>
                  <a:srgbClr val="000066"/>
                </a:solidFill>
              </a:rPr>
              <a:t>au lieu de travail</a:t>
            </a:r>
          </a:p>
        </p:txBody>
      </p:sp>
    </p:spTree>
    <p:extLst>
      <p:ext uri="{BB962C8B-B14F-4D97-AF65-F5344CB8AC3E}">
        <p14:creationId xmlns:p14="http://schemas.microsoft.com/office/powerpoint/2010/main" val="4042480833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0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/>
              <a:t>Processus pour les aides </a:t>
            </a:r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397090"/>
            <a:ext cx="8229600" cy="5344278"/>
          </a:xfrm>
        </p:spPr>
        <p:txBody>
          <a:bodyPr>
            <a:normAutofit fontScale="92500" lnSpcReduction="20000"/>
          </a:bodyPr>
          <a:lstStyle/>
          <a:p>
            <a:r>
              <a:rPr lang="fr-BE" sz="3500" dirty="0"/>
              <a:t>demande de l’entreprise</a:t>
            </a:r>
          </a:p>
          <a:p>
            <a:r>
              <a:rPr lang="fr-BE" sz="3500" dirty="0"/>
              <a:t>approuvée par le travailleur</a:t>
            </a:r>
          </a:p>
          <a:p>
            <a:r>
              <a:rPr lang="fr-BE" sz="3500" dirty="0"/>
              <a:t>travailleur (préalablement) reconnu par </a:t>
            </a:r>
            <a:r>
              <a:rPr lang="fr-BE" sz="3500" dirty="0" smtClean="0"/>
              <a:t>l’</a:t>
            </a:r>
            <a:r>
              <a:rPr lang="fr-BE" sz="3500" dirty="0" err="1" smtClean="0"/>
              <a:t>AViQ</a:t>
            </a:r>
            <a:endParaRPr lang="fr-BE" sz="3500" dirty="0"/>
          </a:p>
          <a:p>
            <a:r>
              <a:rPr lang="fr-BE" sz="3500" dirty="0"/>
              <a:t>adressée au Bureau régional de </a:t>
            </a:r>
            <a:r>
              <a:rPr lang="fr-BE" sz="3500" dirty="0" smtClean="0"/>
              <a:t>l’</a:t>
            </a:r>
            <a:r>
              <a:rPr lang="fr-BE" sz="3500" dirty="0" err="1" smtClean="0"/>
              <a:t>AViQ</a:t>
            </a:r>
            <a:endParaRPr lang="fr-BE" sz="3500" dirty="0"/>
          </a:p>
          <a:p>
            <a:endParaRPr lang="fr-BE" dirty="0"/>
          </a:p>
          <a:p>
            <a:pPr marL="57150" lvl="1" indent="0" algn="ctr">
              <a:buNone/>
            </a:pPr>
            <a:r>
              <a:rPr lang="fr-BE" sz="3300" dirty="0"/>
              <a:t>Pour les aides « automatiques » : </a:t>
            </a:r>
          </a:p>
          <a:p>
            <a:pPr marL="57150" lvl="1" indent="0" algn="ctr">
              <a:buNone/>
            </a:pPr>
            <a:r>
              <a:rPr lang="fr-BE" sz="3300" dirty="0"/>
              <a:t>décision administrative</a:t>
            </a:r>
          </a:p>
          <a:p>
            <a:pPr marL="57150" lvl="1" indent="0" algn="ctr">
              <a:buNone/>
            </a:pPr>
            <a:endParaRPr lang="fr-BE" sz="3300" dirty="0"/>
          </a:p>
          <a:p>
            <a:pPr marL="57150" lvl="1" indent="0" algn="ctr">
              <a:buNone/>
            </a:pPr>
            <a:r>
              <a:rPr lang="fr-BE" sz="3300" dirty="0"/>
              <a:t>Pour les aides « qualitatives » : </a:t>
            </a:r>
          </a:p>
          <a:p>
            <a:pPr marL="57150" lvl="1" indent="0" algn="ctr">
              <a:buNone/>
            </a:pPr>
            <a:r>
              <a:rPr lang="fr-BE" sz="3300" dirty="0"/>
              <a:t>visite d’un AIP en entreprise</a:t>
            </a:r>
          </a:p>
          <a:p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69012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r-BE" dirty="0" smtClean="0"/>
              <a:t>Ressources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57200" y="1556792"/>
            <a:ext cx="8229600" cy="4819674"/>
          </a:xfrm>
        </p:spPr>
        <p:txBody>
          <a:bodyPr/>
          <a:lstStyle/>
          <a:p>
            <a:r>
              <a:rPr lang="fr-BE" dirty="0"/>
              <a:t>Agents d’intégration professionnelle</a:t>
            </a:r>
          </a:p>
          <a:p>
            <a:r>
              <a:rPr lang="fr-BE" dirty="0" smtClean="0"/>
              <a:t>Centres </a:t>
            </a:r>
            <a:r>
              <a:rPr lang="fr-BE" dirty="0"/>
              <a:t>de formation et d’insertion socioprofessionnelle adaptés</a:t>
            </a:r>
          </a:p>
          <a:p>
            <a:r>
              <a:rPr lang="fr-BE" dirty="0" err="1" smtClean="0"/>
              <a:t>Jobcoaches</a:t>
            </a:r>
            <a:r>
              <a:rPr lang="fr-BE" dirty="0" smtClean="0"/>
              <a:t> </a:t>
            </a:r>
            <a:r>
              <a:rPr lang="fr-BE" dirty="0"/>
              <a:t>des services de soutien dans l’emploi</a:t>
            </a:r>
          </a:p>
          <a:p>
            <a:r>
              <a:rPr lang="fr-BE" dirty="0"/>
              <a:t>Ergonomes (projet </a:t>
            </a:r>
            <a:r>
              <a:rPr lang="fr-BE" dirty="0" err="1"/>
              <a:t>Ergojob</a:t>
            </a:r>
            <a:r>
              <a:rPr lang="fr-BE" dirty="0"/>
              <a:t>)</a:t>
            </a:r>
          </a:p>
          <a:p>
            <a:pPr marL="0" indent="0">
              <a:buNone/>
            </a:pPr>
            <a:r>
              <a:rPr lang="fr-BE" u="none" dirty="0">
                <a:solidFill>
                  <a:srgbClr val="FF0000"/>
                </a:solidFill>
              </a:rPr>
              <a:t>	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20249988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BE" dirty="0" smtClean="0"/>
              <a:t>Documents utiles</a:t>
            </a:r>
            <a:endParaRPr lang="fr-BE" dirty="0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r-BE" dirty="0" smtClean="0"/>
              <a:t>Fiches déficiences et emploi</a:t>
            </a:r>
          </a:p>
          <a:p>
            <a:endParaRPr lang="fr-BE" dirty="0"/>
          </a:p>
          <a:p>
            <a:pPr marL="0" indent="0">
              <a:buNone/>
            </a:pPr>
            <a:endParaRPr lang="fr-BE" dirty="0" smtClean="0"/>
          </a:p>
          <a:p>
            <a:pPr marL="0" indent="0">
              <a:buNone/>
            </a:pPr>
            <a:endParaRPr lang="fr-BE" dirty="0" smtClean="0"/>
          </a:p>
          <a:p>
            <a:r>
              <a:rPr lang="fr-BE" dirty="0" smtClean="0"/>
              <a:t>Pistes pour l’ajustement des situations de travail</a:t>
            </a:r>
          </a:p>
          <a:p>
            <a:pPr marL="0" indent="0">
              <a:buNone/>
            </a:pPr>
            <a:endParaRPr lang="fr-BE" dirty="0"/>
          </a:p>
        </p:txBody>
      </p:sp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004048" y="4869160"/>
            <a:ext cx="2448272" cy="1653800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05819" y="1006139"/>
            <a:ext cx="2014653" cy="2710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8226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Espace réservé du contenu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55576" y="836712"/>
            <a:ext cx="7606014" cy="5243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481200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51720" y="332656"/>
            <a:ext cx="4618856" cy="63398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82691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u="none" dirty="0"/>
              <a:t>Quel pourcentage </a:t>
            </a:r>
            <a:endParaRPr lang="fr-BE" u="none" dirty="0" smtClean="0"/>
          </a:p>
          <a:p>
            <a:pPr marL="0" indent="0" algn="ctr">
              <a:buNone/>
            </a:pPr>
            <a:r>
              <a:rPr lang="fr-BE" u="none" dirty="0" smtClean="0"/>
              <a:t>de </a:t>
            </a:r>
            <a:r>
              <a:rPr lang="fr-BE" u="none" dirty="0"/>
              <a:t>la population de 15 à 64 ans </a:t>
            </a:r>
          </a:p>
          <a:p>
            <a:pPr marL="0" indent="0" algn="ctr">
              <a:buNone/>
            </a:pPr>
            <a:r>
              <a:rPr lang="fr-BE" u="none" dirty="0"/>
              <a:t>vit des situations de handicap</a:t>
            </a:r>
            <a:r>
              <a:rPr lang="fr-BE" u="none" dirty="0" smtClean="0"/>
              <a:t>?</a:t>
            </a:r>
          </a:p>
          <a:p>
            <a:pPr marL="0" indent="0" algn="ctr">
              <a:buNone/>
            </a:pPr>
            <a:endParaRPr lang="fr-BE" u="none" dirty="0" smtClean="0"/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000000"/>
                </a:solidFill>
              </a:rPr>
              <a:t> 5 à 10 %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000000"/>
                </a:solidFill>
              </a:rPr>
              <a:t>15 à 20 %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000000"/>
                </a:solidFill>
              </a:rPr>
              <a:t>20 à 25 % </a:t>
            </a:r>
            <a:endParaRPr lang="fr-BE" u="non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678278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ctr">
              <a:buNone/>
            </a:pPr>
            <a:r>
              <a:rPr lang="fr-BE" u="none" dirty="0"/>
              <a:t>Quel pourcentage </a:t>
            </a:r>
            <a:endParaRPr lang="fr-BE" u="none" dirty="0" smtClean="0"/>
          </a:p>
          <a:p>
            <a:pPr marL="0" indent="0" algn="ctr">
              <a:buNone/>
            </a:pPr>
            <a:r>
              <a:rPr lang="fr-BE" u="none" dirty="0" smtClean="0"/>
              <a:t>de </a:t>
            </a:r>
            <a:r>
              <a:rPr lang="fr-BE" u="none" dirty="0"/>
              <a:t>la population de 15 à 64 ans </a:t>
            </a:r>
          </a:p>
          <a:p>
            <a:pPr marL="0" indent="0" algn="ctr">
              <a:buNone/>
            </a:pPr>
            <a:r>
              <a:rPr lang="fr-BE" u="none" dirty="0"/>
              <a:t>vit des situations de handicap</a:t>
            </a:r>
            <a:r>
              <a:rPr lang="fr-BE" u="none" dirty="0" smtClean="0"/>
              <a:t>?</a:t>
            </a:r>
          </a:p>
          <a:p>
            <a:pPr marL="0" indent="0" algn="ctr">
              <a:buNone/>
            </a:pPr>
            <a:endParaRPr lang="fr-BE" u="none" dirty="0" smtClean="0"/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000000"/>
                </a:solidFill>
              </a:rPr>
              <a:t> 5 à 10 %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92D050"/>
                </a:solidFill>
              </a:rPr>
              <a:t>15 à 20 %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u="none" dirty="0">
                <a:solidFill>
                  <a:srgbClr val="000000"/>
                </a:solidFill>
              </a:rPr>
              <a:t>20 à 25 % </a:t>
            </a:r>
            <a:endParaRPr lang="fr-BE" u="none" dirty="0"/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395027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420888"/>
            <a:ext cx="8229600" cy="2332856"/>
          </a:xfrm>
        </p:spPr>
        <p:txBody>
          <a:bodyPr/>
          <a:lstStyle/>
          <a:p>
            <a:pPr marL="0" indent="0" algn="ctr">
              <a:buNone/>
            </a:pPr>
            <a:r>
              <a:rPr lang="fr-BE" u="none" dirty="0"/>
              <a:t>1/3 d’entre eux </a:t>
            </a:r>
            <a:endParaRPr lang="fr-BE" u="none" dirty="0" smtClean="0"/>
          </a:p>
          <a:p>
            <a:pPr marL="0" indent="0" algn="ctr">
              <a:buNone/>
            </a:pPr>
            <a:r>
              <a:rPr lang="fr-BE" u="none" dirty="0" smtClean="0"/>
              <a:t>ont </a:t>
            </a:r>
            <a:r>
              <a:rPr lang="fr-BE" u="none" dirty="0"/>
              <a:t>une reconnaissance officielle </a:t>
            </a:r>
            <a:endParaRPr lang="fr-BE" u="none" dirty="0" smtClean="0"/>
          </a:p>
          <a:p>
            <a:pPr marL="0" indent="0" algn="ctr">
              <a:buNone/>
            </a:pPr>
            <a:r>
              <a:rPr lang="fr-BE" u="none" dirty="0" smtClean="0"/>
              <a:t>de </a:t>
            </a:r>
            <a:r>
              <a:rPr lang="fr-BE" u="none" dirty="0"/>
              <a:t>leur handicap</a:t>
            </a:r>
          </a:p>
          <a:p>
            <a:pPr marL="0" indent="0">
              <a:buNone/>
            </a:pP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18293358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052736"/>
            <a:ext cx="7772400" cy="4751388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Parmi ces personnes handicapées, combien le sont </a:t>
            </a:r>
            <a:r>
              <a:rPr lang="fr-BE" sz="3200" dirty="0" smtClean="0">
                <a:solidFill>
                  <a:srgbClr val="000000"/>
                </a:solidFill>
              </a:rPr>
              <a:t>de </a:t>
            </a:r>
            <a:r>
              <a:rPr lang="fr-BE" sz="3200" dirty="0">
                <a:solidFill>
                  <a:srgbClr val="000000"/>
                </a:solidFill>
              </a:rPr>
              <a:t>naissance?</a:t>
            </a:r>
          </a:p>
          <a:p>
            <a:pPr marL="742950" indent="-741363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4000" dirty="0">
              <a:solidFill>
                <a:srgbClr val="000000"/>
              </a:solidFill>
            </a:endParaRP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 13,7%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 33,7%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 53,7%</a:t>
            </a:r>
          </a:p>
        </p:txBody>
      </p:sp>
    </p:spTree>
    <p:extLst>
      <p:ext uri="{BB962C8B-B14F-4D97-AF65-F5344CB8AC3E}">
        <p14:creationId xmlns:p14="http://schemas.microsoft.com/office/powerpoint/2010/main" val="35450881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83568" y="1052736"/>
            <a:ext cx="7772400" cy="4751388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Parmi ces personnes handicapées, combien le sont </a:t>
            </a:r>
            <a:r>
              <a:rPr lang="fr-BE" sz="3200" dirty="0" smtClean="0">
                <a:solidFill>
                  <a:srgbClr val="000000"/>
                </a:solidFill>
              </a:rPr>
              <a:t>de </a:t>
            </a:r>
            <a:r>
              <a:rPr lang="fr-BE" sz="3200" dirty="0">
                <a:solidFill>
                  <a:srgbClr val="000000"/>
                </a:solidFill>
              </a:rPr>
              <a:t>naissance?</a:t>
            </a:r>
          </a:p>
          <a:p>
            <a:pPr marL="742950" indent="-741363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4000" dirty="0">
              <a:solidFill>
                <a:srgbClr val="000000"/>
              </a:solidFill>
            </a:endParaRP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92D050"/>
                </a:solidFill>
              </a:rPr>
              <a:t> 13,7%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 33,7%</a:t>
            </a:r>
          </a:p>
          <a:p>
            <a:pPr marL="742950" indent="-741363" algn="ctr">
              <a:buFont typeface="Times New Roman" pitchFamily="16" charset="0"/>
              <a:buAutoNum type="alphaLcPeriod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 53,7%</a:t>
            </a:r>
          </a:p>
        </p:txBody>
      </p:sp>
      <p:pic>
        <p:nvPicPr>
          <p:cNvPr id="2" name="Imag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39851" y="5102200"/>
            <a:ext cx="4304149" cy="175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09705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467544" y="2996952"/>
            <a:ext cx="8229600" cy="1656184"/>
          </a:xfrm>
        </p:spPr>
        <p:txBody>
          <a:bodyPr/>
          <a:lstStyle/>
          <a:p>
            <a:pPr marL="0" indent="0" algn="ctr">
              <a:buNone/>
            </a:pPr>
            <a:r>
              <a:rPr lang="fr-BE" dirty="0" smtClean="0"/>
              <a:t>80% des handicaps sont invisibles</a:t>
            </a:r>
            <a:endParaRPr lang="fr-BE" dirty="0"/>
          </a:p>
        </p:txBody>
      </p:sp>
    </p:spTree>
    <p:extLst>
      <p:ext uri="{BB962C8B-B14F-4D97-AF65-F5344CB8AC3E}">
        <p14:creationId xmlns:p14="http://schemas.microsoft.com/office/powerpoint/2010/main" val="92095118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1"/>
          <p:cNvSpPr>
            <a:spLocks noChangeArrowheads="1"/>
          </p:cNvSpPr>
          <p:nvPr/>
        </p:nvSpPr>
        <p:spPr bwMode="auto">
          <a:xfrm>
            <a:off x="611560" y="1052736"/>
            <a:ext cx="8097590" cy="4751388"/>
          </a:xfrm>
          <a:prstGeom prst="rect">
            <a:avLst/>
          </a:prstGeom>
          <a:noFill/>
          <a:ln w="9360" cap="flat">
            <a:noFill/>
            <a:round/>
            <a:headEnd/>
            <a:tailEnd/>
          </a:ln>
          <a:effectLst/>
        </p:spPr>
        <p:txBody>
          <a:bodyPr lIns="90000" tIns="46800" rIns="90000" bIns="46800" anchor="ctr"/>
          <a:lstStyle/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>
                <a:solidFill>
                  <a:srgbClr val="000000"/>
                </a:solidFill>
              </a:rPr>
              <a:t>Parmi la population </a:t>
            </a:r>
            <a:r>
              <a:rPr lang="fr-BE" sz="3200" dirty="0" smtClean="0">
                <a:solidFill>
                  <a:srgbClr val="000000"/>
                </a:solidFill>
              </a:rPr>
              <a:t>wallonne </a:t>
            </a: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des </a:t>
            </a:r>
            <a:r>
              <a:rPr lang="fr-BE" sz="3200" dirty="0">
                <a:solidFill>
                  <a:srgbClr val="000000"/>
                </a:solidFill>
              </a:rPr>
              <a:t>15-64 ans, </a:t>
            </a:r>
            <a:endParaRPr lang="fr-BE" sz="3200" dirty="0" smtClean="0">
              <a:solidFill>
                <a:srgbClr val="000000"/>
              </a:solidFill>
            </a:endParaRP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quel </a:t>
            </a:r>
            <a:r>
              <a:rPr lang="fr-BE" sz="3200" dirty="0">
                <a:solidFill>
                  <a:srgbClr val="000000"/>
                </a:solidFill>
              </a:rPr>
              <a:t>pourcentage </a:t>
            </a:r>
            <a:endParaRPr lang="fr-BE" sz="3200" dirty="0" smtClean="0">
              <a:solidFill>
                <a:srgbClr val="000000"/>
              </a:solidFill>
            </a:endParaRPr>
          </a:p>
          <a:p>
            <a:pPr indent="1588" algn="ctr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3200" dirty="0" smtClean="0">
                <a:solidFill>
                  <a:srgbClr val="000000"/>
                </a:solidFill>
              </a:rPr>
              <a:t>de </a:t>
            </a:r>
            <a:r>
              <a:rPr lang="fr-BE" sz="3200" dirty="0">
                <a:solidFill>
                  <a:srgbClr val="000000"/>
                </a:solidFill>
              </a:rPr>
              <a:t>personnes handicapées travaillent ?</a:t>
            </a:r>
          </a:p>
          <a:p>
            <a:pPr marL="742950" indent="-741363"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endParaRPr lang="fr-BE" sz="4000" dirty="0">
              <a:solidFill>
                <a:srgbClr val="000000"/>
              </a:solidFill>
            </a:endParaRPr>
          </a:p>
          <a:p>
            <a:pPr marL="2955925" indent="-742950">
              <a:buFont typeface="+mj-lt"/>
              <a:buAutoNum type="alphaLcParenR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 smtClean="0">
                <a:solidFill>
                  <a:srgbClr val="000000"/>
                </a:solidFill>
              </a:rPr>
              <a:t>13,8 %</a:t>
            </a:r>
          </a:p>
          <a:p>
            <a:pPr marL="2955925" indent="-742950">
              <a:buFont typeface="+mj-lt"/>
              <a:buAutoNum type="alphaLcParenR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>
                <a:solidFill>
                  <a:srgbClr val="000000"/>
                </a:solidFill>
              </a:rPr>
              <a:t>33,8 </a:t>
            </a:r>
            <a:r>
              <a:rPr lang="fr-BE" sz="4000" dirty="0" smtClean="0">
                <a:solidFill>
                  <a:srgbClr val="000000"/>
                </a:solidFill>
              </a:rPr>
              <a:t>%</a:t>
            </a:r>
            <a:endParaRPr lang="fr-BE" sz="4000" dirty="0">
              <a:solidFill>
                <a:srgbClr val="000000"/>
              </a:solidFill>
            </a:endParaRPr>
          </a:p>
          <a:p>
            <a:pPr marL="2955925" indent="-742950">
              <a:buFont typeface="+mj-lt"/>
              <a:buAutoNum type="alphaLcParenR"/>
              <a:tabLst>
                <a:tab pos="0" algn="l"/>
                <a:tab pos="447675" algn="l"/>
                <a:tab pos="895350" algn="l"/>
                <a:tab pos="1344613" algn="l"/>
                <a:tab pos="1793875" algn="l"/>
                <a:tab pos="2243138" algn="l"/>
                <a:tab pos="2692400" algn="l"/>
                <a:tab pos="3141663" algn="l"/>
                <a:tab pos="3590925" algn="l"/>
                <a:tab pos="4040188" algn="l"/>
                <a:tab pos="4489450" algn="l"/>
                <a:tab pos="4938713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fr-BE" sz="4000" dirty="0" smtClean="0">
                <a:solidFill>
                  <a:srgbClr val="000000"/>
                </a:solidFill>
              </a:rPr>
              <a:t>55,8 %</a:t>
            </a:r>
            <a:endParaRPr lang="fr-BE" sz="40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07439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hème Office">
  <a:themeElements>
    <a:clrScheme name="AViQ">
      <a:dk1>
        <a:srgbClr val="564F51"/>
      </a:dk1>
      <a:lt1>
        <a:sysClr val="window" lastClr="FFFFFF"/>
      </a:lt1>
      <a:dk2>
        <a:srgbClr val="564F51"/>
      </a:dk2>
      <a:lt2>
        <a:srgbClr val="C9C5C6"/>
      </a:lt2>
      <a:accent1>
        <a:srgbClr val="E74011"/>
      </a:accent1>
      <a:accent2>
        <a:srgbClr val="EC6608"/>
      </a:accent2>
      <a:accent3>
        <a:srgbClr val="F9B000"/>
      </a:accent3>
      <a:accent4>
        <a:srgbClr val="972C03"/>
      </a:accent4>
      <a:accent5>
        <a:srgbClr val="E73E11"/>
      </a:accent5>
      <a:accent6>
        <a:srgbClr val="F18500"/>
      </a:accent6>
      <a:hlink>
        <a:srgbClr val="0000FF"/>
      </a:hlink>
      <a:folHlink>
        <a:srgbClr val="800080"/>
      </a:folHlink>
    </a:clrScheme>
    <a:fontScheme name="Aviq">
      <a:majorFont>
        <a:latin typeface="Arial Rounded MT Bold"/>
        <a:ea typeface=""/>
        <a:cs typeface=""/>
      </a:majorFont>
      <a:minorFont>
        <a:latin typeface="Arial Rounded MT Bold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Publication générale" ma:contentTypeID="0x010100112B2D1BF388F046B2A6FBDE42459D690300935140043021F745A65B3319B9EAB6F9" ma:contentTypeVersion="8" ma:contentTypeDescription="" ma:contentTypeScope="" ma:versionID="8f10652676ca48bdab617ca52a7fb676">
  <xsd:schema xmlns:xsd="http://www.w3.org/2001/XMLSchema" xmlns:xs="http://www.w3.org/2001/XMLSchema" xmlns:p="http://schemas.microsoft.com/office/2006/metadata/properties" xmlns:ns2="4ca116fa-5dd0-4a04-ac05-c70deed9cddd" xmlns:ns3="5c455082-bc57-48a2-856a-26dba680158d" targetNamespace="http://schemas.microsoft.com/office/2006/metadata/properties" ma:root="true" ma:fieldsID="cd08548d651cb9fdbee0edaa90c79bdd" ns2:_="" ns3:_="">
    <xsd:import namespace="4ca116fa-5dd0-4a04-ac05-c70deed9cddd"/>
    <xsd:import namespace="5c455082-bc57-48a2-856a-26dba680158d"/>
    <xsd:element name="properties">
      <xsd:complexType>
        <xsd:sequence>
          <xsd:element name="documentManagement">
            <xsd:complexType>
              <xsd:all>
                <xsd:element ref="ns2:Description_x0020_du_x0020_document" minOccurs="0"/>
                <xsd:element ref="ns2:Date_x0020_du_x0020_document" minOccurs="0"/>
                <xsd:element ref="ns2:Périmètre" minOccurs="0"/>
                <xsd:element ref="ns2:Référent" minOccurs="0"/>
                <xsd:element ref="ns2:Date_x0020_de_x0020_péremption" minOccurs="0"/>
                <xsd:element ref="ns2:TaxCatchAllLabel" minOccurs="0"/>
                <xsd:element ref="ns2:g3a2ae17fb934ad6896c69f37a487c2b" minOccurs="0"/>
                <xsd:element ref="ns3:_dlc_DocId" minOccurs="0"/>
                <xsd:element ref="ns3:_dlc_DocIdUrl" minOccurs="0"/>
                <xsd:element ref="ns3:_dlc_DocIdPersistId" minOccurs="0"/>
                <xsd:element ref="ns2:g3f16123d2094b1d96b2861edf590d30" minOccurs="0"/>
                <xsd:element ref="ns2:nb97520a963241019ee37364ccb657d7" minOccurs="0"/>
                <xsd:element ref="ns2:TaxCatchAll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ca116fa-5dd0-4a04-ac05-c70deed9cddd" elementFormDefault="qualified">
    <xsd:import namespace="http://schemas.microsoft.com/office/2006/documentManagement/types"/>
    <xsd:import namespace="http://schemas.microsoft.com/office/infopath/2007/PartnerControls"/>
    <xsd:element name="Description_x0020_du_x0020_document" ma:index="3" nillable="true" ma:displayName="Description du document" ma:internalName="Description_x0020_du_x0020_document">
      <xsd:simpleType>
        <xsd:restriction base="dms:Note">
          <xsd:maxLength value="255"/>
        </xsd:restriction>
      </xsd:simpleType>
    </xsd:element>
    <xsd:element name="Date_x0020_du_x0020_document" ma:index="4" nillable="true" ma:displayName="Date du document" ma:format="DateOnly" ma:internalName="Date_x0020_du_x0020_document">
      <xsd:simpleType>
        <xsd:restriction base="dms:DateTime"/>
      </xsd:simpleType>
    </xsd:element>
    <xsd:element name="Périmètre" ma:index="6" nillable="true" ma:displayName="Périmètre" ma:default="Local" ma:format="Dropdown" ma:internalName="P_x00e9_rim_x00e8_tre" ma:readOnly="false">
      <xsd:simpleType>
        <xsd:restriction base="dms:Choice">
          <xsd:enumeration value="Global"/>
          <xsd:enumeration value="Local"/>
        </xsd:restriction>
      </xsd:simpleType>
    </xsd:element>
    <xsd:element name="Référent" ma:index="7" nillable="true" ma:displayName="Référent" ma:list="UserInfo" ma:SharePointGroup="0" ma:internalName="R_x00e9_f_x00e9_rent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Date_x0020_de_x0020_péremption" ma:index="8" nillable="true" ma:displayName="Date de péremption" ma:format="DateOnly" ma:internalName="Date_x0020_de_x0020_p_x00e9_remption">
      <xsd:simpleType>
        <xsd:restriction base="dms:DateTime"/>
      </xsd:simpleType>
    </xsd:element>
    <xsd:element name="TaxCatchAllLabel" ma:index="10" nillable="true" ma:displayName="Colonne Attraper tout de Taxonomie1" ma:hidden="true" ma:list="{8cdc7717-be85-4e32-b3f3-ab67ddcfe9c0}" ma:internalName="TaxCatchAllLabel" ma:readOnly="true" ma:showField="CatchAllDataLabel" ma:web="4ca116fa-5dd0-4a04-ac05-c70deed9c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  <xsd:element name="g3a2ae17fb934ad6896c69f37a487c2b" ma:index="13" nillable="true" ma:taxonomy="true" ma:internalName="g3a2ae17fb934ad6896c69f37a487c2b" ma:taxonomyFieldName="Espace_x0020_I" ma:displayName="Espace I" ma:default="" ma:fieldId="{03a2ae17-fb93-4ad6-896c-69f37a487c2b}" ma:sspId="92d37783-74ef-4498-be1f-acdfec363605" ma:termSetId="21d7cf7b-e6d1-4333-aa0d-52ee694d87c9" ma:anchorId="1a326b6f-fceb-41ca-9b2e-df22be0f4677" ma:open="false" ma:isKeyword="false">
      <xsd:complexType>
        <xsd:sequence>
          <xsd:element ref="pc:Terms" minOccurs="0" maxOccurs="1"/>
        </xsd:sequence>
      </xsd:complexType>
    </xsd:element>
    <xsd:element name="g3f16123d2094b1d96b2861edf590d30" ma:index="20" nillable="true" ma:taxonomy="true" ma:internalName="g3f16123d2094b1d96b2861edf590d30" ma:taxonomyFieldName="BR" ma:displayName="Implantation" ma:default="" ma:fieldId="{03f16123-d209-4b1d-96b2-861edf590d30}" ma:sspId="92d37783-74ef-4498-be1f-acdfec363605" ma:termSetId="b82a29a5-e355-4a7d-9db9-62384a5fdd04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nb97520a963241019ee37364ccb657d7" ma:index="22" nillable="true" ma:taxonomy="true" ma:internalName="nb97520a963241019ee37364ccb657d7" ma:taxonomyFieldName="Classification" ma:displayName="Classification" ma:default="" ma:fieldId="{7b97520a-9632-4101-9ee3-7364ccb657d7}" ma:sspId="92d37783-74ef-4498-be1f-acdfec363605" ma:termSetId="694159cc-4c04-4b97-beca-250139d76981" ma:anchorId="00000000-0000-0000-0000-000000000000" ma:open="false" ma:isKeyword="false">
      <xsd:complexType>
        <xsd:sequence>
          <xsd:element ref="pc:Terms" minOccurs="0" maxOccurs="1"/>
        </xsd:sequence>
      </xsd:complexType>
    </xsd:element>
    <xsd:element name="TaxCatchAll" ma:index="23" nillable="true" ma:displayName="Colonne Attraper tout de Taxonomie" ma:hidden="true" ma:list="{8cdc7717-be85-4e32-b3f3-ab67ddcfe9c0}" ma:internalName="TaxCatchAll" ma:showField="CatchAllData" ma:web="4ca116fa-5dd0-4a04-ac05-c70deed9cddd">
      <xsd:complexType>
        <xsd:complexContent>
          <xsd:extension base="dms:MultiChoiceLookup">
            <xsd:sequence>
              <xsd:element name="Value" type="dms:Lookup" maxOccurs="unbounded" minOccurs="0" nillable="true"/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c455082-bc57-48a2-856a-26dba680158d" elementFormDefault="qualified">
    <xsd:import namespace="http://schemas.microsoft.com/office/2006/documentManagement/types"/>
    <xsd:import namespace="http://schemas.microsoft.com/office/infopath/2007/PartnerControls"/>
    <xsd:element name="_dlc_DocId" ma:index="17" nillable="true" ma:displayName="Valeur d’ID de document" ma:description="Valeur de l’ID de document affecté à cet élément." ma:internalName="_dlc_DocId" ma:readOnly="true">
      <xsd:simpleType>
        <xsd:restriction base="dms:Text"/>
      </xsd:simpleType>
    </xsd:element>
    <xsd:element name="_dlc_DocIdUrl" ma:index="18" nillable="true" ma:displayName="ID de document" ma:description="Lien permanent vers ce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9" nillable="true" ma:displayName="Conserver l’ID" ma:description="Conserver l’ID lors de l’ajout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21" ma:displayName="Type de contenu"/>
        <xsd:element ref="dc:title" minOccurs="0" maxOccurs="1" ma:index="1" ma:displayName="Titr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Description_x0020_du_x0020_document xmlns="4ca116fa-5dd0-4a04-ac05-c70deed9cddd" xsi:nil="true"/>
    <TaxCatchAll xmlns="4ca116fa-5dd0-4a04-ac05-c70deed9cddd">
      <Value>37</Value>
    </TaxCatchAll>
    <Périmètre xmlns="4ca116fa-5dd0-4a04-ac05-c70deed9cddd">Global</Périmètre>
    <Référent xmlns="4ca116fa-5dd0-4a04-ac05-c70deed9cddd">
      <UserInfo>
        <DisplayName>DAUBRESSE Christelle</DisplayName>
        <AccountId>178</AccountId>
        <AccountType/>
      </UserInfo>
    </Référent>
    <Date_x0020_du_x0020_document xmlns="4ca116fa-5dd0-4a04-ac05-c70deed9cddd" xsi:nil="true"/>
    <Date_x0020_de_x0020_péremption xmlns="4ca116fa-5dd0-4a04-ac05-c70deed9cddd" xsi:nil="true"/>
    <g3a2ae17fb934ad6896c69f37a487c2b xmlns="4ca116fa-5dd0-4a04-ac05-c70deed9cddd">
      <Terms xmlns="http://schemas.microsoft.com/office/infopath/2007/PartnerControls">
        <TermInfo xmlns="http://schemas.microsoft.com/office/infopath/2007/PartnerControls">
          <TermName xmlns="http://schemas.microsoft.com/office/infopath/2007/PartnerControls">Communication - Documentation</TermName>
          <TermId xmlns="http://schemas.microsoft.com/office/infopath/2007/PartnerControls">a6ec210b-4cfb-44ec-8013-e6d604855043</TermId>
        </TermInfo>
      </Terms>
    </g3a2ae17fb934ad6896c69f37a487c2b>
    <nb97520a963241019ee37364ccb657d7 xmlns="4ca116fa-5dd0-4a04-ac05-c70deed9cddd">
      <Terms xmlns="http://schemas.microsoft.com/office/infopath/2007/PartnerControls"/>
    </nb97520a963241019ee37364ccb657d7>
    <g3f16123d2094b1d96b2861edf590d30 xmlns="4ca116fa-5dd0-4a04-ac05-c70deed9cddd">
      <Terms xmlns="http://schemas.microsoft.com/office/infopath/2007/PartnerControls"/>
    </g3f16123d2094b1d96b2861edf590d30>
    <_dlc_DocId xmlns="5c455082-bc57-48a2-856a-26dba680158d">FHXSHAMDPMEN-212-33</_dlc_DocId>
    <_dlc_DocIdUrl xmlns="5c455082-bc57-48a2-856a-26dba680158d">
      <Url>http://monportail.awiph.be/SiteDirectory/14/Docs/_layouts/15/DocIdRedir.aspx?ID=FHXSHAMDPMEN-212-33</Url>
      <Description>FHXSHAMDPMEN-212-33</Description>
    </_dlc_DocIdUrl>
  </documentManagement>
</p:properties>
</file>

<file path=customXml/item4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Props1.xml><?xml version="1.0" encoding="utf-8"?>
<ds:datastoreItem xmlns:ds="http://schemas.openxmlformats.org/officeDocument/2006/customXml" ds:itemID="{FD289F08-FD31-4C4D-8D0D-D07027BB5149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4ca116fa-5dd0-4a04-ac05-c70deed9cddd"/>
    <ds:schemaRef ds:uri="5c455082-bc57-48a2-856a-26dba680158d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434EAEB6-3C6D-4E2C-AB21-7A1959B7B560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C6DEDFBB-1F42-4B32-B1BE-48C1A3990EA9}">
  <ds:schemaRefs>
    <ds:schemaRef ds:uri="http://purl.org/dc/elements/1.1/"/>
    <ds:schemaRef ds:uri="http://purl.org/dc/terms/"/>
    <ds:schemaRef ds:uri="http://schemas.microsoft.com/office/infopath/2007/PartnerControls"/>
    <ds:schemaRef ds:uri="http://schemas.microsoft.com/office/2006/metadata/properties"/>
    <ds:schemaRef ds:uri="http://schemas.microsoft.com/office/2006/documentManagement/types"/>
    <ds:schemaRef ds:uri="http://schemas.openxmlformats.org/package/2006/metadata/core-properties"/>
    <ds:schemaRef ds:uri="http://purl.org/dc/dcmitype/"/>
    <ds:schemaRef ds:uri="5c455082-bc57-48a2-856a-26dba680158d"/>
    <ds:schemaRef ds:uri="4ca116fa-5dd0-4a04-ac05-c70deed9cddd"/>
    <ds:schemaRef ds:uri="http://www.w3.org/XML/1998/namespace"/>
  </ds:schemaRefs>
</ds:datastoreItem>
</file>

<file path=customXml/itemProps4.xml><?xml version="1.0" encoding="utf-8"?>
<ds:datastoreItem xmlns:ds="http://schemas.openxmlformats.org/officeDocument/2006/customXml" ds:itemID="{8549E1A0-93D8-433A-8A2C-95EDB9602526}">
  <ds:schemaRefs>
    <ds:schemaRef ds:uri="http://schemas.microsoft.com/sharepoint/event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1146</TotalTime>
  <Words>637</Words>
  <Application>Microsoft Office PowerPoint</Application>
  <PresentationFormat>Affichage à l'écran (4:3)</PresentationFormat>
  <Paragraphs>172</Paragraphs>
  <Slides>26</Slides>
  <Notes>2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26</vt:i4>
      </vt:variant>
    </vt:vector>
  </HeadingPairs>
  <TitlesOfParts>
    <vt:vector size="34" baseType="lpstr">
      <vt:lpstr>Microsoft YaHei</vt:lpstr>
      <vt:lpstr>Arial</vt:lpstr>
      <vt:lpstr>Arial Rounded MT Bold</vt:lpstr>
      <vt:lpstr>Calibri</vt:lpstr>
      <vt:lpstr>Times New Roman</vt:lpstr>
      <vt:lpstr>Verdana</vt:lpstr>
      <vt:lpstr>Wingdings</vt:lpstr>
      <vt:lpstr>Thème Office</vt:lpstr>
      <vt:lpstr>Présentation PowerPoint</vt:lpstr>
      <vt:lpstr>Programme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Présentation PowerPoint</vt:lpstr>
      <vt:lpstr>Le handicap,  C’est quoi ?  C’est qui ? Il dépend de quoi ? </vt:lpstr>
      <vt:lpstr>Le handicap ?</vt:lpstr>
      <vt:lpstr>L’AViQ</vt:lpstr>
      <vt:lpstr>Actions liées au maintien à l’emploi</vt:lpstr>
      <vt:lpstr> Interlocuteur: Agent d’Intégration Professionnelle </vt:lpstr>
      <vt:lpstr>Entreprises</vt:lpstr>
      <vt:lpstr>Maintien à l’emploi: Le handicap  en cours de carrière</vt:lpstr>
      <vt:lpstr>Maintenir à l’emploi (réinsertion), c’est (parfois): </vt:lpstr>
      <vt:lpstr>Aide au maintien à l’emploi</vt:lpstr>
      <vt:lpstr>Aides au maintien à l’emploi</vt:lpstr>
      <vt:lpstr>Aides spécifiques AViQ (au 31/12/2017) </vt:lpstr>
      <vt:lpstr>Processus pour les aides </vt:lpstr>
      <vt:lpstr>Ressources</vt:lpstr>
      <vt:lpstr>Documents utiles</vt:lpstr>
      <vt:lpstr>Présentation PowerPoint</vt:lpstr>
      <vt:lpstr>Présentation PowerPoint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AViQ - Gabarit de présentation PowerPoint</dc:title>
  <dc:creator>Ann Stimart</dc:creator>
  <cp:lastModifiedBy>VOS Philippe</cp:lastModifiedBy>
  <cp:revision>73</cp:revision>
  <dcterms:created xsi:type="dcterms:W3CDTF">2016-01-05T14:25:52Z</dcterms:created>
  <dcterms:modified xsi:type="dcterms:W3CDTF">2019-05-29T06:16:52Z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0x010100112B2D1BF388F046B2A6FBDE42459D690300935140043021F745A65B3319B9EAB6F9</vt:lpwstr>
  </property>
  <property fmtid="{D5CDD505-2E9C-101B-9397-08002B2CF9AE}" pid="3" name="_dlc_DocIdItemGuid">
    <vt:lpwstr>224884b7-37bf-44b8-b3a5-d34d8cac75aa</vt:lpwstr>
  </property>
  <property fmtid="{D5CDD505-2E9C-101B-9397-08002B2CF9AE}" pid="4" name="md89eb5379f447a4a9ea86a8020610c2">
    <vt:lpwstr/>
  </property>
  <property fmtid="{D5CDD505-2E9C-101B-9397-08002B2CF9AE}" pid="5" name="Espace I">
    <vt:lpwstr>37;#Communication - Documentation|a6ec210b-4cfb-44ec-8013-e6d604855043</vt:lpwstr>
  </property>
  <property fmtid="{D5CDD505-2E9C-101B-9397-08002B2CF9AE}" pid="6" name="Rubrique">
    <vt:lpwstr/>
  </property>
  <property fmtid="{D5CDD505-2E9C-101B-9397-08002B2CF9AE}" pid="7" name="BR">
    <vt:lpwstr/>
  </property>
  <property fmtid="{D5CDD505-2E9C-101B-9397-08002B2CF9AE}" pid="8" name="Classification">
    <vt:lpwstr/>
  </property>
</Properties>
</file>